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67" r:id="rId4"/>
    <p:sldId id="265" r:id="rId5"/>
    <p:sldId id="266" r:id="rId6"/>
    <p:sldId id="268" r:id="rId7"/>
    <p:sldId id="269" r:id="rId8"/>
    <p:sldId id="273" r:id="rId9"/>
    <p:sldId id="274" r:id="rId10"/>
    <p:sldId id="275" r:id="rId11"/>
    <p:sldId id="284" r:id="rId12"/>
    <p:sldId id="285" r:id="rId13"/>
    <p:sldId id="278" r:id="rId14"/>
    <p:sldId id="279" r:id="rId15"/>
    <p:sldId id="280" r:id="rId16"/>
    <p:sldId id="281" r:id="rId17"/>
    <p:sldId id="282" r:id="rId18"/>
    <p:sldId id="283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70" r:id="rId27"/>
    <p:sldId id="271" r:id="rId28"/>
    <p:sldId id="276" r:id="rId29"/>
    <p:sldId id="277" r:id="rId30"/>
    <p:sldId id="272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4" r:id="rId46"/>
    <p:sldId id="300" r:id="rId47"/>
    <p:sldId id="302" r:id="rId48"/>
    <p:sldId id="301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5" r:id="rId62"/>
    <p:sldId id="316" r:id="rId63"/>
    <p:sldId id="318" r:id="rId64"/>
    <p:sldId id="319" r:id="rId65"/>
    <p:sldId id="320" r:id="rId66"/>
    <p:sldId id="322" r:id="rId67"/>
    <p:sldId id="321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2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0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0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488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480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8950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57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643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72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0" y="342900"/>
            <a:ext cx="10973276" cy="571500"/>
          </a:xfrm>
          <a:effectLst>
            <a:outerShdw blurRad="50800" dist="38100" dir="5400000" algn="ctr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C00000"/>
                </a:solidFill>
                <a:latin typeface="Arial Unicode MS" panose="020B0604020202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10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235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009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38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35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378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90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790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391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540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14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0" y="342900"/>
            <a:ext cx="10973276" cy="571500"/>
          </a:xfrm>
          <a:effectLst>
            <a:outerShdw blurRad="50800" dist="38100" dir="5400000" algn="ctr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C00000"/>
                </a:solidFill>
                <a:latin typeface="Arial Unicode MS" panose="020B0604020202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25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56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0" y="381000"/>
            <a:ext cx="11176000" cy="5791200"/>
          </a:xfrm>
        </p:spPr>
        <p:txBody>
          <a:bodyPr/>
          <a:lstStyle>
            <a:lvl1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buNone/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buNone/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0DDF4-74FE-41B4-B94F-AC75A493CE2C}" type="datetime1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71200" y="6324600"/>
            <a:ext cx="10160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52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76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96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62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79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4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1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338B-7985-478B-A1BA-861A2B169DCC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5A378F-F61C-403E-8984-C097BEE3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35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0CA1-3571-4BD4-9253-723F5D1C3D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5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liuweiyuxiang/article/details/9963764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6076" y="2514598"/>
            <a:ext cx="9868003" cy="2262781"/>
          </a:xfrm>
        </p:spPr>
        <p:txBody>
          <a:bodyPr/>
          <a:lstStyle/>
          <a:p>
            <a:r>
              <a:rPr lang="en-US" altLang="zh-CN" dirty="0" smtClean="0"/>
              <a:t>NAS</a:t>
            </a:r>
            <a:r>
              <a:rPr lang="zh-CN" altLang="en-US" dirty="0" smtClean="0"/>
              <a:t>和进化优化如何</a:t>
            </a:r>
            <a:r>
              <a:rPr lang="zh-CN" altLang="en-US" dirty="0" smtClean="0"/>
              <a:t>结合和改进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2021-4-20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7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卷积神经网络的过拟合、梯度弥散、</a:t>
            </a:r>
            <a:r>
              <a:rPr lang="en-US" altLang="zh-CN" dirty="0" err="1"/>
              <a:t>batchsize</a:t>
            </a:r>
            <a:r>
              <a:rPr lang="zh-CN" altLang="en-US" dirty="0"/>
              <a:t>的影响的问题</a:t>
            </a:r>
          </a:p>
        </p:txBody>
      </p:sp>
      <p:sp>
        <p:nvSpPr>
          <p:cNvPr id="3" name="矩形 2"/>
          <p:cNvSpPr/>
          <p:nvPr/>
        </p:nvSpPr>
        <p:spPr>
          <a:xfrm>
            <a:off x="401515" y="125936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-apple-system"/>
              </a:rPr>
              <a:t>什么是过拟合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/>
            </a:r>
            <a:br>
              <a:rPr lang="zh-CN" altLang="en-US" dirty="0">
                <a:solidFill>
                  <a:srgbClr val="333333"/>
                </a:solidFill>
                <a:latin typeface="open sans"/>
              </a:rPr>
            </a:br>
            <a:endParaRPr lang="zh-CN" altLang="en-US" dirty="0">
              <a:solidFill>
                <a:srgbClr val="333333"/>
              </a:solidFill>
              <a:latin typeface="open sans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所谓过拟合（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Overfit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），是这样一种现象：一个假设在训练数据上能够获得比其他假设更好的拟合，但是在训练数据外的数据集 上却不能很好的拟合数据。此时我们就叫这个假设出现了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overfit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的现象。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2050" name="Picture 2" descr="https://www.pianshen.com/images/849/4beed40272038310936ca134a33e7b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1" y="3493407"/>
            <a:ext cx="4486763" cy="185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760927" y="125936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PingFang SC"/>
              </a:rPr>
              <a:t>梯度消失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195387"/>
            <a:ext cx="1087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0940" y="253204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Batch size</a:t>
            </a:r>
            <a:r>
              <a:rPr lang="zh-CN" altLang="en-US" b="1" dirty="0" smtClean="0"/>
              <a:t>参数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011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92" y="401271"/>
            <a:ext cx="6415454" cy="6181029"/>
          </a:xfrm>
        </p:spPr>
      </p:pic>
    </p:spTree>
    <p:extLst>
      <p:ext uri="{BB962C8B-B14F-4D97-AF65-F5344CB8AC3E}">
        <p14:creationId xmlns:p14="http://schemas.microsoft.com/office/powerpoint/2010/main" val="42837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00" y="1825625"/>
            <a:ext cx="6369999" cy="4351338"/>
          </a:xfrm>
        </p:spPr>
      </p:pic>
    </p:spTree>
    <p:extLst>
      <p:ext uri="{BB962C8B-B14F-4D97-AF65-F5344CB8AC3E}">
        <p14:creationId xmlns:p14="http://schemas.microsoft.com/office/powerpoint/2010/main" val="33880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154" y="1825625"/>
            <a:ext cx="5925691" cy="4351338"/>
          </a:xfrm>
        </p:spPr>
      </p:pic>
    </p:spTree>
    <p:extLst>
      <p:ext uri="{BB962C8B-B14F-4D97-AF65-F5344CB8AC3E}">
        <p14:creationId xmlns:p14="http://schemas.microsoft.com/office/powerpoint/2010/main" val="21597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34419"/>
            <a:ext cx="8077200" cy="3333750"/>
          </a:xfrm>
        </p:spPr>
      </p:pic>
      <p:sp>
        <p:nvSpPr>
          <p:cNvPr id="5" name="矩形 4"/>
          <p:cNvSpPr/>
          <p:nvPr/>
        </p:nvSpPr>
        <p:spPr>
          <a:xfrm>
            <a:off x="1104900" y="5914354"/>
            <a:ext cx="10316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GPU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对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的幂次的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batch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可以发挥更佳的性能，因此设置成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16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32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64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128...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时往往要比设置为整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10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、整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的倍数时表现更优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5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 smtClean="0"/>
              <a:t>NAS</a:t>
            </a:r>
            <a:r>
              <a:rPr lang="zh-CN" altLang="en-US" b="1" dirty="0" smtClean="0"/>
              <a:t>论文</a:t>
            </a:r>
            <a:r>
              <a:rPr lang="en-US" altLang="zh-CN" b="1" dirty="0" smtClean="0"/>
              <a:t>1—</a:t>
            </a:r>
            <a:r>
              <a:rPr lang="zh-CN" altLang="en-US" b="1" dirty="0" smtClean="0"/>
              <a:t>进化优化</a:t>
            </a:r>
            <a:r>
              <a:rPr lang="en-US" altLang="zh-CN" b="1" dirty="0" smtClean="0"/>
              <a:t>+NAS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030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691787"/>
            <a:ext cx="8915400" cy="341861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93" y="60434"/>
            <a:ext cx="4291176" cy="27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48" y="2307020"/>
            <a:ext cx="7465640" cy="3778250"/>
          </a:xfrm>
        </p:spPr>
      </p:pic>
    </p:spTree>
    <p:extLst>
      <p:ext uri="{BB962C8B-B14F-4D97-AF65-F5344CB8AC3E}">
        <p14:creationId xmlns:p14="http://schemas.microsoft.com/office/powerpoint/2010/main" val="32612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3271" y="301561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特征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卷积 </a:t>
            </a:r>
            <a:r>
              <a:rPr lang="en-US" altLang="zh-CN" b="1" dirty="0" err="1" smtClean="0"/>
              <a:t>covolution</a:t>
            </a:r>
            <a:r>
              <a:rPr lang="zh-CN" altLang="en-US" b="1" dirty="0" smtClean="0"/>
              <a:t>就是提取特征的过程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970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0" y="2117834"/>
            <a:ext cx="6949773" cy="377825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1" t="6207" r="37013" b="7817"/>
          <a:stretch/>
        </p:blipFill>
        <p:spPr>
          <a:xfrm>
            <a:off x="8371490" y="457200"/>
            <a:ext cx="2790497" cy="589630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3168869" y="3563007"/>
            <a:ext cx="6290441" cy="258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0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理解这里的例子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输入通道</a:t>
            </a:r>
            <a:r>
              <a:rPr lang="en-US" altLang="zh-CN" dirty="0" smtClean="0"/>
              <a:t>C1</a:t>
            </a:r>
          </a:p>
          <a:p>
            <a:r>
              <a:rPr lang="zh-CN" altLang="en-US" dirty="0" smtClean="0"/>
              <a:t>输出通道</a:t>
            </a:r>
            <a:r>
              <a:rPr lang="en-US" altLang="zh-CN" dirty="0" smtClean="0"/>
              <a:t>C2</a:t>
            </a:r>
          </a:p>
          <a:p>
            <a:r>
              <a:rPr lang="zh-CN" altLang="en-US" dirty="0" smtClean="0"/>
              <a:t>输出特征图尺寸</a:t>
            </a:r>
            <a:r>
              <a:rPr lang="en-US" altLang="zh-CN" dirty="0" smtClean="0"/>
              <a:t>H*W</a:t>
            </a:r>
          </a:p>
          <a:p>
            <a:r>
              <a:rPr lang="zh-CN" altLang="en-US" dirty="0"/>
              <a:t>卷积</a:t>
            </a:r>
            <a:r>
              <a:rPr lang="zh-CN" altLang="en-US" dirty="0" smtClean="0"/>
              <a:t>核 </a:t>
            </a:r>
            <a:r>
              <a:rPr lang="en-US" altLang="zh-CN" dirty="0" smtClean="0"/>
              <a:t>k*k  </a:t>
            </a:r>
            <a:r>
              <a:rPr lang="zh-CN" altLang="en-US" dirty="0" smtClean="0"/>
              <a:t>比如</a:t>
            </a:r>
            <a:r>
              <a:rPr lang="en-US" altLang="zh-CN" dirty="0" smtClean="0"/>
              <a:t>3*3</a:t>
            </a:r>
          </a:p>
          <a:p>
            <a:r>
              <a:rPr lang="zh-CN" altLang="en-US" dirty="0" smtClean="0"/>
              <a:t>则</a:t>
            </a:r>
            <a:r>
              <a:rPr lang="zh-CN" altLang="en-US" dirty="0" smtClean="0">
                <a:solidFill>
                  <a:srgbClr val="FF0000"/>
                </a:solidFill>
              </a:rPr>
              <a:t>常规卷积的参数量</a:t>
            </a:r>
            <a:r>
              <a:rPr lang="zh-CN" altLang="en-US" dirty="0" smtClean="0"/>
              <a:t>为：</a:t>
            </a:r>
            <a:r>
              <a:rPr lang="en-US" altLang="zh-CN" dirty="0" smtClean="0"/>
              <a:t>k^2 * C1 * C2  </a:t>
            </a:r>
            <a:r>
              <a:rPr lang="zh-CN" altLang="en-US" dirty="0" smtClean="0">
                <a:solidFill>
                  <a:srgbClr val="FF0000"/>
                </a:solidFill>
              </a:rPr>
              <a:t>乘加操作数 </a:t>
            </a:r>
            <a:r>
              <a:rPr lang="en-US" altLang="zh-CN" dirty="0" err="1" smtClean="0">
                <a:solidFill>
                  <a:srgbClr val="FF0000"/>
                </a:solidFill>
              </a:rPr>
              <a:t>oper</a:t>
            </a:r>
            <a:r>
              <a:rPr lang="zh-CN" altLang="en-US" dirty="0" smtClean="0"/>
              <a:t>为 </a:t>
            </a:r>
            <a:r>
              <a:rPr lang="en-US" altLang="zh-CN" dirty="0" smtClean="0"/>
              <a:t>H*W*</a:t>
            </a:r>
            <a:r>
              <a:rPr lang="en-US" altLang="zh-CN" dirty="0"/>
              <a:t> k^2 * C1 * C2 </a:t>
            </a:r>
            <a:endParaRPr lang="en-US" altLang="zh-CN" dirty="0" smtClean="0"/>
          </a:p>
          <a:p>
            <a:r>
              <a:rPr lang="zh-CN" altLang="en-US" dirty="0" smtClean="0"/>
              <a:t>如果将输入按通道平均分为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组进行卷积，则每组通道数</a:t>
            </a:r>
            <a:r>
              <a:rPr lang="en-US" altLang="zh-CN" dirty="0" smtClean="0"/>
              <a:t>C1/n</a:t>
            </a:r>
            <a:r>
              <a:rPr lang="zh-CN" altLang="en-US" dirty="0" smtClean="0"/>
              <a:t>，输出通道为</a:t>
            </a:r>
            <a:r>
              <a:rPr lang="en-US" altLang="zh-CN" dirty="0" smtClean="0"/>
              <a:t>C2/n</a:t>
            </a:r>
            <a:r>
              <a:rPr lang="zh-CN" altLang="en-US" dirty="0" smtClean="0"/>
              <a:t>，则分组卷积的参数量和计算量均为常规卷积的</a:t>
            </a:r>
            <a:r>
              <a:rPr lang="en-US" altLang="zh-CN" dirty="0" smtClean="0"/>
              <a:t>1/n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卷积神经网络参数量和计算量的</a:t>
            </a:r>
            <a:r>
              <a:rPr lang="zh-CN" altLang="en-US" b="1" dirty="0" smtClean="0"/>
              <a:t>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我们在设计一个</a:t>
            </a:r>
            <a:r>
              <a:rPr lang="en-US" altLang="zh-CN" dirty="0"/>
              <a:t>CNN</a:t>
            </a:r>
            <a:r>
              <a:rPr lang="zh-CN" altLang="en-US" dirty="0"/>
              <a:t>网络时，通常要考虑两个事情，一个是这个</a:t>
            </a:r>
            <a:r>
              <a:rPr lang="zh-CN" altLang="en-US" dirty="0">
                <a:solidFill>
                  <a:srgbClr val="FF0000"/>
                </a:solidFill>
              </a:rPr>
              <a:t>网络需要的计算量有多大</a:t>
            </a:r>
            <a:r>
              <a:rPr lang="zh-CN" altLang="en-US" dirty="0"/>
              <a:t>，一个是</a:t>
            </a:r>
            <a:r>
              <a:rPr lang="zh-CN" altLang="en-US" dirty="0" smtClean="0"/>
              <a:t>这个</a:t>
            </a:r>
            <a:r>
              <a:rPr lang="zh-CN" altLang="en-US" dirty="0" smtClean="0">
                <a:solidFill>
                  <a:srgbClr val="FF0000"/>
                </a:solidFill>
              </a:rPr>
              <a:t>模型的参数量</a:t>
            </a:r>
            <a:r>
              <a:rPr lang="zh-CN" altLang="en-US" dirty="0" smtClean="0"/>
              <a:t>有</a:t>
            </a:r>
            <a:r>
              <a:rPr lang="zh-CN" altLang="en-US" dirty="0"/>
              <a:t>多少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前者</a:t>
            </a:r>
            <a:r>
              <a:rPr lang="zh-CN" altLang="en-US" dirty="0"/>
              <a:t>决定了网络训练的快慢（硬件设备确定的情况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模型的参数量</a:t>
            </a:r>
            <a:r>
              <a:rPr lang="zh-CN" altLang="en-US" dirty="0" smtClean="0"/>
              <a:t>决定</a:t>
            </a:r>
            <a:r>
              <a:rPr lang="zh-CN" altLang="en-US" dirty="0"/>
              <a:t>了计算设备需要多大的内存或</a:t>
            </a:r>
            <a:r>
              <a:rPr lang="zh-CN" altLang="en-US" dirty="0">
                <a:solidFill>
                  <a:srgbClr val="FF0000"/>
                </a:solidFill>
              </a:rPr>
              <a:t>显存</a:t>
            </a:r>
          </a:p>
        </p:txBody>
      </p:sp>
    </p:spTree>
    <p:extLst>
      <p:ext uri="{BB962C8B-B14F-4D97-AF65-F5344CB8AC3E}">
        <p14:creationId xmlns:p14="http://schemas.microsoft.com/office/powerpoint/2010/main" val="6711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卷积</a:t>
            </a:r>
            <a:r>
              <a:rPr lang="zh-CN" altLang="en-US" b="1" dirty="0" smtClean="0"/>
              <a:t>神经网络计算</a:t>
            </a:r>
            <a:r>
              <a:rPr lang="zh-CN" altLang="en-US" b="1" dirty="0"/>
              <a:t>量的</a:t>
            </a:r>
            <a:r>
              <a:rPr lang="zh-CN" altLang="en-US" b="1" dirty="0" smtClean="0"/>
              <a:t>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</a:t>
            </a:r>
            <a:r>
              <a:rPr lang="zh-CN" altLang="en-US" dirty="0" smtClean="0"/>
              <a:t>输入特征</a:t>
            </a:r>
            <a:r>
              <a:rPr lang="zh-CN" altLang="en-US" dirty="0"/>
              <a:t>图</a:t>
            </a:r>
            <a:r>
              <a:rPr lang="en-US" altLang="zh-CN" dirty="0"/>
              <a:t>f=(B,H,W,C),</a:t>
            </a:r>
            <a:r>
              <a:rPr lang="zh-CN" altLang="en-US" dirty="0"/>
              <a:t>卷积核张量</a:t>
            </a:r>
            <a:r>
              <a:rPr lang="en-US" altLang="zh-CN" dirty="0"/>
              <a:t>kernel=(K,S,C,O),</a:t>
            </a:r>
            <a:r>
              <a:rPr lang="zh-CN" altLang="en-US" dirty="0"/>
              <a:t>其中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batch size</a:t>
            </a:r>
            <a:r>
              <a:rPr lang="zh-CN" altLang="en-US" dirty="0"/>
              <a:t>大小，</a:t>
            </a:r>
            <a:r>
              <a:rPr lang="en-US" altLang="zh-CN" dirty="0"/>
              <a:t>H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分别是输入特征图的高，宽和</a:t>
            </a:r>
            <a:r>
              <a:rPr lang="zh-CN" altLang="en-US" dirty="0">
                <a:solidFill>
                  <a:srgbClr val="FF0000"/>
                </a:solidFill>
              </a:rPr>
              <a:t>通道数</a:t>
            </a:r>
            <a:r>
              <a:rPr lang="zh-CN" altLang="en-US" dirty="0"/>
              <a:t>，</a:t>
            </a:r>
            <a:r>
              <a:rPr lang="en-US" altLang="zh-CN" dirty="0"/>
              <a:t>K,S,C,O</a:t>
            </a:r>
            <a:r>
              <a:rPr lang="zh-CN" altLang="en-US" dirty="0"/>
              <a:t>分别是卷积操作时，卷积核的大小，移动步长</a:t>
            </a:r>
            <a:r>
              <a:rPr lang="en-US" altLang="zh-CN" dirty="0"/>
              <a:t>(stride)</a:t>
            </a:r>
            <a:r>
              <a:rPr lang="zh-CN" altLang="en-US" dirty="0"/>
              <a:t>，特征图输入通道及输出通道数。先分开来看一下一个数据样本每一小步需要的计算次数：</a:t>
            </a:r>
          </a:p>
          <a:p>
            <a:r>
              <a:rPr lang="zh-CN" altLang="en-US" dirty="0" smtClean="0"/>
              <a:t>原文</a:t>
            </a:r>
            <a:r>
              <a:rPr lang="zh-CN" altLang="en-US" dirty="0"/>
              <a:t>链接：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blog.csdn.net/liuweiyuxiang/article/details/99637649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tx1"/>
                </a:solidFill>
              </a:rPr>
              <a:t>epoch</a:t>
            </a:r>
            <a:r>
              <a:rPr lang="zh-CN" altLang="en-US" dirty="0">
                <a:solidFill>
                  <a:schemeClr val="tx1"/>
                </a:solidFill>
              </a:rPr>
              <a:t>：训练时，所有训练数据集都训练过一次。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batch_size</a:t>
            </a:r>
            <a:r>
              <a:rPr lang="zh-CN" altLang="en-US" dirty="0">
                <a:solidFill>
                  <a:schemeClr val="tx1"/>
                </a:solidFill>
              </a:rPr>
              <a:t>：在训练集中选择一组样本用来更新权值。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batch</a:t>
            </a:r>
            <a:r>
              <a:rPr lang="zh-CN" altLang="en-US" dirty="0">
                <a:solidFill>
                  <a:schemeClr val="tx1"/>
                </a:solidFill>
              </a:rPr>
              <a:t>包含的样本的数目，通常设为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次幂，常用的包括</a:t>
            </a:r>
            <a:r>
              <a:rPr lang="en-US" altLang="zh-CN" dirty="0">
                <a:solidFill>
                  <a:schemeClr val="tx1"/>
                </a:solidFill>
              </a:rPr>
              <a:t>64,128,256</a:t>
            </a:r>
            <a:r>
              <a:rPr lang="zh-CN" altLang="en-US" dirty="0">
                <a:solidFill>
                  <a:schemeClr val="tx1"/>
                </a:solidFill>
              </a:rPr>
              <a:t>。 </a:t>
            </a:r>
            <a:r>
              <a:rPr lang="zh-CN" altLang="en-US" dirty="0">
                <a:solidFill>
                  <a:srgbClr val="FF0000"/>
                </a:solidFill>
              </a:rPr>
              <a:t>网络较小时选用</a:t>
            </a:r>
            <a:r>
              <a:rPr lang="en-US" altLang="zh-CN" dirty="0">
                <a:solidFill>
                  <a:srgbClr val="FF0000"/>
                </a:solidFill>
              </a:rPr>
              <a:t>256</a:t>
            </a:r>
            <a:r>
              <a:rPr lang="zh-CN" altLang="en-US" dirty="0">
                <a:solidFill>
                  <a:srgbClr val="FF0000"/>
                </a:solidFill>
              </a:rPr>
              <a:t>，较大时选用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iteration</a:t>
            </a:r>
            <a:r>
              <a:rPr lang="en-US" altLang="zh-CN" dirty="0">
                <a:solidFill>
                  <a:schemeClr val="tx1"/>
                </a:solidFill>
              </a:rPr>
              <a:t>​</a:t>
            </a:r>
            <a:r>
              <a:rPr lang="zh-CN" altLang="en-US" dirty="0">
                <a:solidFill>
                  <a:schemeClr val="tx1"/>
                </a:solidFill>
              </a:rPr>
              <a:t>：训练时，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batch</a:t>
            </a:r>
            <a:r>
              <a:rPr lang="zh-CN" altLang="en-US" dirty="0">
                <a:solidFill>
                  <a:schemeClr val="tx1"/>
                </a:solidFill>
              </a:rPr>
              <a:t>训练图像通过网络训练一次​（一次前向传播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一次后向传播），每迭代一次权重更新一次；测试时，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batch</a:t>
            </a:r>
            <a:r>
              <a:rPr lang="zh-CN" altLang="en-US" dirty="0">
                <a:solidFill>
                  <a:schemeClr val="tx1"/>
                </a:solidFill>
              </a:rPr>
              <a:t>测试图像通过网络一次​（一次前向传播）。所谓</a:t>
            </a:r>
            <a:r>
              <a:rPr lang="en-US" altLang="zh-CN" dirty="0">
                <a:solidFill>
                  <a:schemeClr val="tx1"/>
                </a:solidFill>
              </a:rPr>
              <a:t>iterations</a:t>
            </a:r>
            <a:r>
              <a:rPr lang="zh-CN" altLang="en-US" dirty="0">
                <a:solidFill>
                  <a:schemeClr val="tx1"/>
                </a:solidFill>
              </a:rPr>
              <a:t>就是完成一次</a:t>
            </a:r>
            <a:r>
              <a:rPr lang="en-US" altLang="zh-CN" dirty="0">
                <a:solidFill>
                  <a:schemeClr val="tx1"/>
                </a:solidFill>
              </a:rPr>
              <a:t>epoch</a:t>
            </a:r>
            <a:r>
              <a:rPr lang="zh-CN" altLang="en-US" dirty="0">
                <a:solidFill>
                  <a:schemeClr val="tx1"/>
                </a:solidFill>
              </a:rPr>
              <a:t>所需的</a:t>
            </a:r>
            <a:r>
              <a:rPr lang="en-US" altLang="zh-CN" dirty="0">
                <a:solidFill>
                  <a:schemeClr val="tx1"/>
                </a:solidFill>
              </a:rPr>
              <a:t>batch</a:t>
            </a:r>
            <a:r>
              <a:rPr lang="zh-CN" altLang="en-US" dirty="0">
                <a:solidFill>
                  <a:schemeClr val="tx1"/>
                </a:solidFill>
              </a:rPr>
              <a:t>个数</a:t>
            </a:r>
          </a:p>
        </p:txBody>
      </p:sp>
    </p:spTree>
    <p:extLst>
      <p:ext uri="{BB962C8B-B14F-4D97-AF65-F5344CB8AC3E}">
        <p14:creationId xmlns:p14="http://schemas.microsoft.com/office/powerpoint/2010/main" val="17474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首先一次卷积的计算量：一个</a:t>
            </a:r>
            <a:r>
              <a:rPr lang="en-US" altLang="zh-CN" dirty="0"/>
              <a:t>k × k </a:t>
            </a:r>
            <a:r>
              <a:rPr lang="zh-CN" altLang="en-US" dirty="0" smtClean="0"/>
              <a:t>的</a:t>
            </a:r>
            <a:r>
              <a:rPr lang="zh-CN" altLang="en-US" dirty="0"/>
              <a:t>卷积，执行一次卷积操作，</a:t>
            </a:r>
            <a:r>
              <a:rPr lang="zh-CN" altLang="en-US" dirty="0" smtClean="0"/>
              <a:t>需要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 </a:t>
            </a:r>
            <a:r>
              <a:rPr lang="en-US" altLang="zh-CN" dirty="0"/>
              <a:t>× k </a:t>
            </a:r>
            <a:r>
              <a:rPr lang="zh-CN" altLang="en-US" dirty="0" smtClean="0"/>
              <a:t>次</a:t>
            </a:r>
            <a:r>
              <a:rPr lang="zh-CN" altLang="en-US" dirty="0"/>
              <a:t>乘法操作（卷积核中每个参数都要和特征图上的元素相乘一次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 </a:t>
            </a:r>
            <a:r>
              <a:rPr lang="en-US" altLang="zh-CN" dirty="0"/>
              <a:t>× k − 1 </a:t>
            </a:r>
            <a:r>
              <a:rPr lang="zh-CN" altLang="en-US" dirty="0" smtClean="0"/>
              <a:t>次</a:t>
            </a:r>
            <a:r>
              <a:rPr lang="zh-CN" altLang="en-US" dirty="0"/>
              <a:t>加法操作（将卷积结果</a:t>
            </a:r>
            <a:r>
              <a:rPr lang="zh-CN" altLang="en-US" dirty="0" smtClean="0"/>
              <a:t>，</a:t>
            </a:r>
            <a:r>
              <a:rPr lang="en-US" altLang="zh-CN" dirty="0"/>
              <a:t> k × k </a:t>
            </a:r>
            <a:r>
              <a:rPr lang="zh-CN" altLang="en-US" dirty="0" smtClean="0"/>
              <a:t>个数</a:t>
            </a:r>
            <a:r>
              <a:rPr lang="zh-CN" altLang="en-US" dirty="0"/>
              <a:t>加起来）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所以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一次卷积操作需要的乘加次数</a:t>
            </a:r>
            <a:r>
              <a:rPr lang="zh-CN" altLang="en-US" dirty="0"/>
              <a:t>：</a:t>
            </a:r>
            <a:r>
              <a:rPr lang="en-US" altLang="zh-CN" dirty="0"/>
              <a:t>( K × K ) + ( K × K − 1 ) = 2 × K × K − </a:t>
            </a:r>
            <a:r>
              <a:rPr lang="en-US" altLang="zh-CN" dirty="0" smtClean="0"/>
              <a:t>1</a:t>
            </a:r>
            <a:endParaRPr lang="en-US" altLang="zh-CN" dirty="0"/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Convolution 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82" y="3694683"/>
            <a:ext cx="5239520" cy="286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b="1" smtClean="0"/>
              <a:t>卷积神经网络计算量的计算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6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20" y="531832"/>
            <a:ext cx="8915400" cy="1465446"/>
          </a:xfrm>
        </p:spPr>
      </p:pic>
      <p:pic>
        <p:nvPicPr>
          <p:cNvPr id="5" name="Picture 2" descr="Convolution 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60" y="2797867"/>
            <a:ext cx="5239520" cy="286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9" y="95622"/>
            <a:ext cx="7101497" cy="377825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04" y="4073164"/>
            <a:ext cx="3756262" cy="2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19190"/>
            <a:ext cx="8915400" cy="2207069"/>
          </a:xfr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b="1" dirty="0"/>
              <a:t>卷积</a:t>
            </a:r>
            <a:r>
              <a:rPr lang="zh-CN" altLang="en-US" b="1" dirty="0" smtClean="0"/>
              <a:t>神经网络计算</a:t>
            </a:r>
            <a:r>
              <a:rPr lang="zh-CN" altLang="en-US" b="1" dirty="0"/>
              <a:t>量的</a:t>
            </a:r>
            <a:r>
              <a:rPr lang="zh-CN" altLang="en-US" b="1" dirty="0" smtClean="0"/>
              <a:t>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0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卷积</a:t>
            </a:r>
            <a:r>
              <a:rPr lang="zh-CN" altLang="en-US" b="1" dirty="0" smtClean="0"/>
              <a:t>神经网络参数量</a:t>
            </a:r>
            <a:r>
              <a:rPr lang="zh-CN" altLang="en-US" b="1" dirty="0"/>
              <a:t>的计算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678568"/>
            <a:ext cx="8915400" cy="2688313"/>
          </a:xfrm>
        </p:spPr>
      </p:pic>
    </p:spTree>
    <p:extLst>
      <p:ext uri="{BB962C8B-B14F-4D97-AF65-F5344CB8AC3E}">
        <p14:creationId xmlns:p14="http://schemas.microsoft.com/office/powerpoint/2010/main" val="40843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CIFAR10</a:t>
            </a:r>
            <a:r>
              <a:rPr lang="zh-CN" altLang="en-US" dirty="0" smtClean="0"/>
              <a:t>为例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905000"/>
            <a:ext cx="8915400" cy="3430101"/>
          </a:xfrm>
        </p:spPr>
      </p:pic>
      <p:sp>
        <p:nvSpPr>
          <p:cNvPr id="5" name="矩形 4"/>
          <p:cNvSpPr/>
          <p:nvPr/>
        </p:nvSpPr>
        <p:spPr>
          <a:xfrm>
            <a:off x="2589212" y="551614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所谓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iterations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就是完成一次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epoch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所需的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batch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个数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机器学习实施过程</a:t>
            </a:r>
          </a:p>
        </p:txBody>
      </p:sp>
      <p:grpSp>
        <p:nvGrpSpPr>
          <p:cNvPr id="3" name="Group 64"/>
          <p:cNvGrpSpPr/>
          <p:nvPr/>
        </p:nvGrpSpPr>
        <p:grpSpPr>
          <a:xfrm>
            <a:off x="130838" y="1128714"/>
            <a:ext cx="10196087" cy="5220571"/>
            <a:chOff x="1716871" y="1125649"/>
            <a:chExt cx="8758258" cy="4606703"/>
          </a:xfrm>
        </p:grpSpPr>
        <p:sp>
          <p:nvSpPr>
            <p:cNvPr id="4" name="圆角矩形 18"/>
            <p:cNvSpPr/>
            <p:nvPr/>
          </p:nvSpPr>
          <p:spPr bwMode="auto">
            <a:xfrm>
              <a:off x="4286872" y="1253840"/>
              <a:ext cx="534755" cy="124676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特征提取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37"/>
            <p:cNvSpPr/>
            <p:nvPr/>
          </p:nvSpPr>
          <p:spPr bwMode="auto">
            <a:xfrm>
              <a:off x="5583158" y="1474876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29"/>
            <p:cNvSpPr/>
            <p:nvPr/>
          </p:nvSpPr>
          <p:spPr bwMode="auto">
            <a:xfrm>
              <a:off x="2198642" y="1508782"/>
              <a:ext cx="133119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角矩形 30"/>
            <p:cNvSpPr/>
            <p:nvPr/>
          </p:nvSpPr>
          <p:spPr bwMode="auto">
            <a:xfrm>
              <a:off x="2198641" y="1868822"/>
              <a:ext cx="133119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33"/>
            <p:cNvSpPr/>
            <p:nvPr/>
          </p:nvSpPr>
          <p:spPr bwMode="auto">
            <a:xfrm>
              <a:off x="2198640" y="2228862"/>
              <a:ext cx="133119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45"/>
            <p:cNvSpPr/>
            <p:nvPr/>
          </p:nvSpPr>
          <p:spPr bwMode="auto">
            <a:xfrm>
              <a:off x="6435101" y="1468360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46"/>
            <p:cNvSpPr/>
            <p:nvPr/>
          </p:nvSpPr>
          <p:spPr bwMode="auto">
            <a:xfrm>
              <a:off x="6900326" y="1474876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61"/>
            <p:cNvSpPr/>
            <p:nvPr/>
          </p:nvSpPr>
          <p:spPr bwMode="auto">
            <a:xfrm>
              <a:off x="8723005" y="1381807"/>
              <a:ext cx="534755" cy="967978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</a:t>
              </a:r>
            </a:p>
          </p:txBody>
        </p:sp>
        <p:sp>
          <p:nvSpPr>
            <p:cNvPr id="12" name="圆角矩形 34"/>
            <p:cNvSpPr/>
            <p:nvPr/>
          </p:nvSpPr>
          <p:spPr bwMode="auto">
            <a:xfrm>
              <a:off x="5573516" y="1125649"/>
              <a:ext cx="2258197" cy="37457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特征样本集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25"/>
            <p:cNvSpPr/>
            <p:nvPr/>
          </p:nvSpPr>
          <p:spPr bwMode="auto">
            <a:xfrm>
              <a:off x="2198644" y="1125675"/>
              <a:ext cx="1331192" cy="37457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原始样本集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圆角矩形 117"/>
            <p:cNvSpPr/>
            <p:nvPr/>
          </p:nvSpPr>
          <p:spPr bwMode="auto">
            <a:xfrm>
              <a:off x="5666633" y="2996762"/>
              <a:ext cx="751174" cy="272944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机器学习算法</a:t>
              </a:r>
            </a:p>
          </p:txBody>
        </p:sp>
        <p:sp>
          <p:nvSpPr>
            <p:cNvPr id="15" name="右箭头 5"/>
            <p:cNvSpPr/>
            <p:nvPr/>
          </p:nvSpPr>
          <p:spPr bwMode="auto">
            <a:xfrm>
              <a:off x="3634369" y="1722054"/>
              <a:ext cx="499535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右箭头 118"/>
            <p:cNvSpPr/>
            <p:nvPr/>
          </p:nvSpPr>
          <p:spPr bwMode="auto">
            <a:xfrm>
              <a:off x="4930513" y="1713842"/>
              <a:ext cx="499535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右箭头 119"/>
            <p:cNvSpPr/>
            <p:nvPr/>
          </p:nvSpPr>
          <p:spPr bwMode="auto">
            <a:xfrm>
              <a:off x="8026857" y="1713841"/>
              <a:ext cx="499535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右箭头 120"/>
            <p:cNvSpPr/>
            <p:nvPr/>
          </p:nvSpPr>
          <p:spPr bwMode="auto">
            <a:xfrm>
              <a:off x="1716871" y="4021976"/>
              <a:ext cx="404968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右箭头 121"/>
            <p:cNvSpPr/>
            <p:nvPr/>
          </p:nvSpPr>
          <p:spPr bwMode="auto">
            <a:xfrm>
              <a:off x="9381334" y="1705184"/>
              <a:ext cx="499535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右箭头 125"/>
            <p:cNvSpPr/>
            <p:nvPr/>
          </p:nvSpPr>
          <p:spPr bwMode="auto">
            <a:xfrm>
              <a:off x="4601485" y="3213881"/>
              <a:ext cx="933807" cy="73366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训练</a:t>
              </a:r>
            </a:p>
          </p:txBody>
        </p:sp>
        <p:sp>
          <p:nvSpPr>
            <p:cNvPr id="21" name="右箭头 126"/>
            <p:cNvSpPr/>
            <p:nvPr/>
          </p:nvSpPr>
          <p:spPr bwMode="auto">
            <a:xfrm>
              <a:off x="4589429" y="4726049"/>
              <a:ext cx="933807" cy="73366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预测</a:t>
              </a:r>
            </a:p>
          </p:txBody>
        </p:sp>
        <p:sp>
          <p:nvSpPr>
            <p:cNvPr id="22" name="右箭头 127"/>
            <p:cNvSpPr/>
            <p:nvPr/>
          </p:nvSpPr>
          <p:spPr bwMode="auto">
            <a:xfrm>
              <a:off x="6561204" y="4723741"/>
              <a:ext cx="933807" cy="73366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rPr>
                <a:t>输出</a:t>
              </a:r>
            </a:p>
          </p:txBody>
        </p:sp>
        <p:sp>
          <p:nvSpPr>
            <p:cNvPr id="23" name="圆角矩形 153"/>
            <p:cNvSpPr/>
            <p:nvPr/>
          </p:nvSpPr>
          <p:spPr bwMode="auto">
            <a:xfrm>
              <a:off x="7641372" y="4288455"/>
              <a:ext cx="1036092" cy="37457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验证集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154"/>
            <p:cNvSpPr/>
            <p:nvPr/>
          </p:nvSpPr>
          <p:spPr bwMode="auto">
            <a:xfrm>
              <a:off x="9386715" y="4744709"/>
              <a:ext cx="534755" cy="69633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</a:p>
          </p:txBody>
        </p:sp>
        <p:sp>
          <p:nvSpPr>
            <p:cNvPr id="25" name="右箭头 155"/>
            <p:cNvSpPr/>
            <p:nvPr/>
          </p:nvSpPr>
          <p:spPr bwMode="auto">
            <a:xfrm>
              <a:off x="8766451" y="4929960"/>
              <a:ext cx="491309" cy="32122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圆角矩形 156"/>
            <p:cNvSpPr/>
            <p:nvPr/>
          </p:nvSpPr>
          <p:spPr bwMode="auto">
            <a:xfrm>
              <a:off x="7198865" y="1499105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164"/>
            <p:cNvSpPr/>
            <p:nvPr/>
          </p:nvSpPr>
          <p:spPr bwMode="auto">
            <a:xfrm>
              <a:off x="5574884" y="1830917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165"/>
            <p:cNvSpPr/>
            <p:nvPr/>
          </p:nvSpPr>
          <p:spPr bwMode="auto">
            <a:xfrm>
              <a:off x="6426827" y="1824401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166"/>
            <p:cNvSpPr/>
            <p:nvPr/>
          </p:nvSpPr>
          <p:spPr bwMode="auto">
            <a:xfrm>
              <a:off x="6892052" y="1830917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167"/>
            <p:cNvSpPr/>
            <p:nvPr/>
          </p:nvSpPr>
          <p:spPr bwMode="auto">
            <a:xfrm>
              <a:off x="7190591" y="1855146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168"/>
            <p:cNvSpPr/>
            <p:nvPr/>
          </p:nvSpPr>
          <p:spPr bwMode="auto">
            <a:xfrm>
              <a:off x="5574884" y="2189429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169"/>
            <p:cNvSpPr/>
            <p:nvPr/>
          </p:nvSpPr>
          <p:spPr bwMode="auto">
            <a:xfrm>
              <a:off x="6426827" y="2182913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170"/>
            <p:cNvSpPr/>
            <p:nvPr/>
          </p:nvSpPr>
          <p:spPr bwMode="auto">
            <a:xfrm>
              <a:off x="6892052" y="2189429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171"/>
            <p:cNvSpPr/>
            <p:nvPr/>
          </p:nvSpPr>
          <p:spPr bwMode="auto">
            <a:xfrm>
              <a:off x="7190591" y="2213658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172"/>
            <p:cNvSpPr/>
            <p:nvPr/>
          </p:nvSpPr>
          <p:spPr bwMode="auto">
            <a:xfrm>
              <a:off x="2198644" y="3131060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圆角矩形 173"/>
            <p:cNvSpPr/>
            <p:nvPr/>
          </p:nvSpPr>
          <p:spPr bwMode="auto">
            <a:xfrm>
              <a:off x="3050587" y="3124544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174"/>
            <p:cNvSpPr/>
            <p:nvPr/>
          </p:nvSpPr>
          <p:spPr bwMode="auto">
            <a:xfrm>
              <a:off x="3515812" y="3131060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圆角矩形 175"/>
            <p:cNvSpPr/>
            <p:nvPr/>
          </p:nvSpPr>
          <p:spPr bwMode="auto">
            <a:xfrm>
              <a:off x="2189002" y="2781833"/>
              <a:ext cx="2258197" cy="37457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训练集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圆角矩形 176"/>
            <p:cNvSpPr/>
            <p:nvPr/>
          </p:nvSpPr>
          <p:spPr bwMode="auto">
            <a:xfrm>
              <a:off x="3814351" y="3155289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177"/>
            <p:cNvSpPr/>
            <p:nvPr/>
          </p:nvSpPr>
          <p:spPr bwMode="auto">
            <a:xfrm>
              <a:off x="2190370" y="3487101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圆角矩形 178"/>
            <p:cNvSpPr/>
            <p:nvPr/>
          </p:nvSpPr>
          <p:spPr bwMode="auto">
            <a:xfrm>
              <a:off x="3042313" y="3480585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圆角矩形 179"/>
            <p:cNvSpPr/>
            <p:nvPr/>
          </p:nvSpPr>
          <p:spPr bwMode="auto">
            <a:xfrm>
              <a:off x="3507538" y="3487101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圆角矩形 180"/>
            <p:cNvSpPr/>
            <p:nvPr/>
          </p:nvSpPr>
          <p:spPr bwMode="auto">
            <a:xfrm>
              <a:off x="3806077" y="3511330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圆角矩形 181"/>
            <p:cNvSpPr/>
            <p:nvPr/>
          </p:nvSpPr>
          <p:spPr bwMode="auto">
            <a:xfrm>
              <a:off x="2190370" y="3845613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圆角矩形 182"/>
            <p:cNvSpPr/>
            <p:nvPr/>
          </p:nvSpPr>
          <p:spPr bwMode="auto">
            <a:xfrm>
              <a:off x="3042313" y="3839097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183"/>
            <p:cNvSpPr/>
            <p:nvPr/>
          </p:nvSpPr>
          <p:spPr bwMode="auto">
            <a:xfrm>
              <a:off x="3507538" y="3845613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184"/>
            <p:cNvSpPr/>
            <p:nvPr/>
          </p:nvSpPr>
          <p:spPr bwMode="auto">
            <a:xfrm>
              <a:off x="3806077" y="3869842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185"/>
            <p:cNvSpPr/>
            <p:nvPr/>
          </p:nvSpPr>
          <p:spPr bwMode="auto">
            <a:xfrm>
              <a:off x="2178299" y="4643228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186"/>
            <p:cNvSpPr/>
            <p:nvPr/>
          </p:nvSpPr>
          <p:spPr bwMode="auto">
            <a:xfrm>
              <a:off x="3030242" y="4636712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187"/>
            <p:cNvSpPr/>
            <p:nvPr/>
          </p:nvSpPr>
          <p:spPr bwMode="auto">
            <a:xfrm>
              <a:off x="3495467" y="4643228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圆角矩形 188"/>
            <p:cNvSpPr/>
            <p:nvPr/>
          </p:nvSpPr>
          <p:spPr bwMode="auto">
            <a:xfrm>
              <a:off x="2168657" y="4294001"/>
              <a:ext cx="2258197" cy="37457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验证集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圆角矩形 189"/>
            <p:cNvSpPr/>
            <p:nvPr/>
          </p:nvSpPr>
          <p:spPr bwMode="auto">
            <a:xfrm>
              <a:off x="3794006" y="4667457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圆角矩形 190"/>
            <p:cNvSpPr/>
            <p:nvPr/>
          </p:nvSpPr>
          <p:spPr bwMode="auto">
            <a:xfrm>
              <a:off x="2170025" y="4999269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191"/>
            <p:cNvSpPr/>
            <p:nvPr/>
          </p:nvSpPr>
          <p:spPr bwMode="auto">
            <a:xfrm>
              <a:off x="3021968" y="4992753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192"/>
            <p:cNvSpPr/>
            <p:nvPr/>
          </p:nvSpPr>
          <p:spPr bwMode="auto">
            <a:xfrm>
              <a:off x="3487193" y="4999269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193"/>
            <p:cNvSpPr/>
            <p:nvPr/>
          </p:nvSpPr>
          <p:spPr bwMode="auto">
            <a:xfrm>
              <a:off x="3785732" y="5023498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194"/>
            <p:cNvSpPr/>
            <p:nvPr/>
          </p:nvSpPr>
          <p:spPr bwMode="auto">
            <a:xfrm>
              <a:off x="2170025" y="5357781"/>
              <a:ext cx="843669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圆角矩形 195"/>
            <p:cNvSpPr/>
            <p:nvPr/>
          </p:nvSpPr>
          <p:spPr bwMode="auto">
            <a:xfrm>
              <a:off x="3021968" y="5351265"/>
              <a:ext cx="433113" cy="3745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圆角矩形 196"/>
            <p:cNvSpPr/>
            <p:nvPr/>
          </p:nvSpPr>
          <p:spPr bwMode="auto">
            <a:xfrm>
              <a:off x="3487193" y="5357781"/>
              <a:ext cx="290265" cy="36474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圆角矩形 197"/>
            <p:cNvSpPr/>
            <p:nvPr/>
          </p:nvSpPr>
          <p:spPr bwMode="auto">
            <a:xfrm>
              <a:off x="3785732" y="5382010"/>
              <a:ext cx="632848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圆角矩形 198"/>
            <p:cNvSpPr/>
            <p:nvPr/>
          </p:nvSpPr>
          <p:spPr bwMode="auto">
            <a:xfrm>
              <a:off x="7657032" y="4667416"/>
              <a:ext cx="1020432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圆角矩形 199"/>
            <p:cNvSpPr/>
            <p:nvPr/>
          </p:nvSpPr>
          <p:spPr bwMode="auto">
            <a:xfrm>
              <a:off x="7648758" y="5023457"/>
              <a:ext cx="1020432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圆角矩形 200"/>
            <p:cNvSpPr/>
            <p:nvPr/>
          </p:nvSpPr>
          <p:spPr bwMode="auto">
            <a:xfrm>
              <a:off x="7648758" y="5381969"/>
              <a:ext cx="1020432" cy="34051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预测目标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圆角矩形 202"/>
            <p:cNvSpPr/>
            <p:nvPr/>
          </p:nvSpPr>
          <p:spPr bwMode="auto">
            <a:xfrm>
              <a:off x="9940374" y="4744708"/>
              <a:ext cx="534755" cy="69633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</a:t>
              </a:r>
            </a:p>
          </p:txBody>
        </p:sp>
      </p:grpSp>
      <p:pic>
        <p:nvPicPr>
          <p:cNvPr id="6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23" y="2837953"/>
            <a:ext cx="4529097" cy="1591794"/>
          </a:xfrm>
          <a:prstGeom prst="rect">
            <a:avLst/>
          </a:prstGeom>
        </p:spPr>
      </p:pic>
      <p:sp>
        <p:nvSpPr>
          <p:cNvPr id="66" name="右箭头 65"/>
          <p:cNvSpPr/>
          <p:nvPr/>
        </p:nvSpPr>
        <p:spPr>
          <a:xfrm rot="13431292">
            <a:off x="6638603" y="2963599"/>
            <a:ext cx="1131570" cy="394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zh-CN" altLang="en-US" b="1" dirty="0" smtClean="0"/>
              <a:t>卷积权重共享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74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卷积权重共享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1" y="1559169"/>
            <a:ext cx="8115300" cy="495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51" y="2378319"/>
            <a:ext cx="2390775" cy="3314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24454" y="5460023"/>
            <a:ext cx="1424354" cy="360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81200" y="5820508"/>
            <a:ext cx="1424354" cy="360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 smtClean="0"/>
              <a:t>GA+NAS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70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算法框架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38" y="936492"/>
            <a:ext cx="6468348" cy="59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实验搭建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87" y="982905"/>
            <a:ext cx="7425836" cy="58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015576"/>
            <a:ext cx="6718788" cy="58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6" y="0"/>
            <a:ext cx="3197884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" y="0"/>
            <a:ext cx="7179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Code</a:t>
            </a:r>
            <a:r>
              <a:rPr lang="zh-CN" altLang="en-US" dirty="0" smtClean="0"/>
              <a:t>解释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6" y="0"/>
            <a:ext cx="319788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08720" y="760659"/>
            <a:ext cx="1242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0 4 8 11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99795" y="114328"/>
            <a:ext cx="33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2261" y="514364"/>
            <a:ext cx="33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22261" y="1752628"/>
            <a:ext cx="33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44726" y="3335243"/>
            <a:ext cx="33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8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91972" y="4917858"/>
            <a:ext cx="636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12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464669" y="437493"/>
            <a:ext cx="1732086" cy="54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7789985" y="1015663"/>
            <a:ext cx="1468315" cy="1383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088923" y="1086001"/>
            <a:ext cx="1354015" cy="289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464669" y="437493"/>
            <a:ext cx="105508" cy="47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7" y="1491268"/>
            <a:ext cx="4263664" cy="407292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447181" y="5785736"/>
            <a:ext cx="2834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0 4 8 11   1 4 6 8 11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812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8" y="1139224"/>
            <a:ext cx="4524138" cy="5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43" y="1071874"/>
            <a:ext cx="57435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NAS</a:t>
            </a:r>
            <a:r>
              <a:rPr lang="zh-CN" altLang="en-US" dirty="0" smtClean="0"/>
              <a:t>原论文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6958"/>
            <a:ext cx="9601200" cy="6515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57327" y="4115198"/>
            <a:ext cx="2834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DW3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编号</a:t>
            </a:r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=2</a:t>
            </a:r>
          </a:p>
          <a:p>
            <a:r>
              <a:rPr lang="en-US" altLang="zh-CN" b="1" i="0" dirty="0" smtClean="0">
                <a:solidFill>
                  <a:srgbClr val="333333"/>
                </a:solidFill>
                <a:effectLst/>
                <a:latin typeface="-apple-system"/>
              </a:rPr>
              <a:t>DW5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编号</a:t>
            </a:r>
            <a:r>
              <a:rPr lang="en-US" altLang="zh-CN" b="1" i="0" dirty="0" smtClean="0">
                <a:solidFill>
                  <a:srgbClr val="333333"/>
                </a:solidFill>
                <a:effectLst/>
                <a:latin typeface="-apple-system"/>
              </a:rPr>
              <a:t>=3</a:t>
            </a:r>
          </a:p>
          <a:p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所以，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节点</a:t>
            </a:r>
            <a:r>
              <a:rPr lang="en-US" altLang="zh-CN" b="1" dirty="0" smtClean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的编码</a:t>
            </a:r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{2,3}</a:t>
            </a:r>
            <a:endParaRPr lang="zh-CN" alt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0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45720" y="1051560"/>
          <a:ext cx="900213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BMP 图像" r:id="rId3" imgW="7000000" imgH="5200000" progId="Paint.Picture">
                  <p:embed/>
                </p:oleObj>
              </mc:Choice>
              <mc:Fallback>
                <p:oleObj name="BMP 图像" r:id="rId3" imgW="7000000" imgH="5200000" progId="Paint.Picture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" y="1051560"/>
                        <a:ext cx="900213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3307080" y="4982235"/>
            <a:ext cx="8834936" cy="1665312"/>
          </a:xfrm>
          <a:prstGeom prst="roundRect">
            <a:avLst/>
          </a:prstGeom>
          <a:solidFill>
            <a:srgbClr val="F0D2A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 smtClean="0"/>
              <a:t>特征选取是成败的关键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5837780" y="965200"/>
            <a:ext cx="670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/>
              <a:t>人脑是通过分级的、多层网络模型来识别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/>
              <a:t>减少数据量，保留物体的有用信息</a:t>
            </a:r>
          </a:p>
        </p:txBody>
      </p:sp>
      <p:sp>
        <p:nvSpPr>
          <p:cNvPr id="10" name="圆角矩形 25"/>
          <p:cNvSpPr/>
          <p:nvPr/>
        </p:nvSpPr>
        <p:spPr bwMode="auto">
          <a:xfrm>
            <a:off x="3413760" y="5428955"/>
            <a:ext cx="1626415" cy="51077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低层信息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5"/>
          <p:cNvSpPr/>
          <p:nvPr/>
        </p:nvSpPr>
        <p:spPr bwMode="auto">
          <a:xfrm>
            <a:off x="5077269" y="5418746"/>
            <a:ext cx="686634" cy="50424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圆角矩形 25"/>
          <p:cNvSpPr/>
          <p:nvPr/>
        </p:nvSpPr>
        <p:spPr bwMode="auto">
          <a:xfrm>
            <a:off x="5775960" y="5428955"/>
            <a:ext cx="1626415" cy="51077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5"/>
          <p:cNvSpPr/>
          <p:nvPr/>
        </p:nvSpPr>
        <p:spPr bwMode="auto">
          <a:xfrm>
            <a:off x="8122920" y="5428955"/>
            <a:ext cx="1626415" cy="51077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5"/>
          <p:cNvSpPr/>
          <p:nvPr/>
        </p:nvSpPr>
        <p:spPr bwMode="auto">
          <a:xfrm>
            <a:off x="9771189" y="5433986"/>
            <a:ext cx="686634" cy="50424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右箭头 5"/>
          <p:cNvSpPr/>
          <p:nvPr/>
        </p:nvSpPr>
        <p:spPr bwMode="auto">
          <a:xfrm>
            <a:off x="7439469" y="5403506"/>
            <a:ext cx="686634" cy="50424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圆角矩形 25"/>
          <p:cNvSpPr/>
          <p:nvPr/>
        </p:nvSpPr>
        <p:spPr bwMode="auto">
          <a:xfrm>
            <a:off x="10469880" y="5444195"/>
            <a:ext cx="1626415" cy="51077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识别分类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4294967295"/>
          </p:nvPr>
        </p:nvSpPr>
        <p:spPr>
          <a:xfrm>
            <a:off x="9246469" y="2560320"/>
            <a:ext cx="6439702" cy="25299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对效果影响极大</a:t>
            </a:r>
            <a:endParaRPr lang="en-US" altLang="zh-CN" b="1" dirty="0" smtClean="0">
              <a:solidFill>
                <a:schemeClr val="accent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手动化特征工程</a:t>
            </a:r>
            <a:endParaRPr lang="en-US" altLang="zh-CN" b="1" dirty="0" smtClean="0">
              <a:solidFill>
                <a:schemeClr val="accent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非常耗时</a:t>
            </a: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5874889" y="6216660"/>
            <a:ext cx="27238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31286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200" b="1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图像识别的一般流程</a:t>
            </a:r>
            <a:endParaRPr lang="zh-CN" altLang="zh-CN" sz="2200" b="1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837780" y="53431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31286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312863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3128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人脑识别图像的过程</a:t>
            </a:r>
            <a:endParaRPr lang="zh-CN" altLang="zh-CN" sz="2400" b="1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98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operation</a:t>
            </a:r>
            <a:r>
              <a:rPr lang="zh-CN" altLang="en-US" dirty="0" smtClean="0"/>
              <a:t>的含义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8" y="487957"/>
            <a:ext cx="4238625" cy="350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71192" y="487957"/>
            <a:ext cx="4240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DW3--dw_conv3*3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，即</a:t>
            </a:r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3*3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核</a:t>
            </a:r>
            <a:endParaRPr lang="en-US" altLang="zh-CN" b="1" dirty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DW5--dw_conv5*5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，即</a:t>
            </a:r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5*5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核的卷积</a:t>
            </a:r>
            <a:endParaRPr lang="en-US" altLang="zh-CN" b="1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Max3*3---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表示</a:t>
            </a:r>
            <a:r>
              <a:rPr lang="en-US" altLang="zh-CN" b="1" dirty="0" smtClean="0">
                <a:solidFill>
                  <a:srgbClr val="333333"/>
                </a:solidFill>
                <a:latin typeface="-apple-system"/>
              </a:rPr>
              <a:t>3*3</a:t>
            </a:r>
            <a:r>
              <a:rPr lang="zh-CN" altLang="en-US" b="1" dirty="0" smtClean="0">
                <a:solidFill>
                  <a:srgbClr val="333333"/>
                </a:solidFill>
                <a:latin typeface="-apple-system"/>
              </a:rPr>
              <a:t>的最大池化</a:t>
            </a:r>
            <a:endParaRPr lang="en-US" altLang="zh-CN" b="1" dirty="0">
              <a:solidFill>
                <a:srgbClr val="333333"/>
              </a:solidFill>
              <a:latin typeface="-apple-system"/>
            </a:endParaRPr>
          </a:p>
          <a:p>
            <a:endParaRPr lang="en-US" altLang="zh-CN" b="1" dirty="0">
              <a:solidFill>
                <a:srgbClr val="333333"/>
              </a:solidFill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22" y="3826103"/>
            <a:ext cx="4974219" cy="27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Operator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28" y="729760"/>
            <a:ext cx="8337590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问题：可以咨询张浩宇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12" y="1063868"/>
            <a:ext cx="7558204" cy="57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区分卷积的</a:t>
            </a:r>
            <a:r>
              <a:rPr lang="en-US" altLang="zh-CN" dirty="0" smtClean="0"/>
              <a:t>operator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05998" y="2104303"/>
            <a:ext cx="590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深度可分离卷积（</a:t>
            </a:r>
            <a:r>
              <a:rPr lang="en-US" altLang="zh-CN" b="1" dirty="0" err="1">
                <a:solidFill>
                  <a:srgbClr val="121212"/>
                </a:solidFill>
                <a:latin typeface="-apple-system"/>
              </a:rPr>
              <a:t>Depthwise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 separable convolution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25498" y="2650568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NimbusRomNo9L-Regu"/>
              </a:rPr>
              <a:t>local binary convolution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217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zh-CN" altLang="en-US" b="1" dirty="0"/>
              <a:t>深度可分离卷积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023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深度可分离卷积（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Depthwise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separable convolution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</a:t>
            </a:r>
            <a:br>
              <a:rPr lang="zh-CN" altLang="en-US" dirty="0">
                <a:solidFill>
                  <a:srgbClr val="121212"/>
                </a:solidFill>
                <a:latin typeface="-apple-system"/>
              </a:rPr>
            </a:br>
            <a:endParaRPr lang="zh-CN" altLang="en-US" dirty="0"/>
          </a:p>
        </p:txBody>
      </p:sp>
      <p:pic>
        <p:nvPicPr>
          <p:cNvPr id="2050" name="Picture 2" descr="https://pic3.zhimg.com/80/v2-57175d446973a83f7a58fc9c21af12e2_1440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491" y="1802827"/>
            <a:ext cx="3972204" cy="21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444831" y="1273966"/>
            <a:ext cx="8767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5x5x3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的输入，如果想要得到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3x3x4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feature map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，那么卷积核的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shape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3x3x3x4(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即：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；如果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padding=1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，那么输出的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feature map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5x5x4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3950664"/>
            <a:ext cx="8588304" cy="28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121212"/>
                </a:solidFill>
                <a:latin typeface="-apple-system"/>
              </a:rPr>
              <a:t>深度可分离卷积（</a:t>
            </a:r>
            <a:r>
              <a:rPr lang="en-US" altLang="zh-CN" smtClean="0">
                <a:solidFill>
                  <a:srgbClr val="121212"/>
                </a:solidFill>
                <a:latin typeface="-apple-system"/>
              </a:rPr>
              <a:t>Depthwise separable convolution</a:t>
            </a:r>
            <a:r>
              <a:rPr lang="zh-CN" altLang="en-US" smtClean="0">
                <a:solidFill>
                  <a:srgbClr val="121212"/>
                </a:solidFill>
                <a:latin typeface="-apple-system"/>
              </a:rPr>
              <a:t>）</a:t>
            </a:r>
            <a:br>
              <a:rPr lang="zh-CN" altLang="en-US" smtClean="0">
                <a:solidFill>
                  <a:srgbClr val="121212"/>
                </a:solidFill>
                <a:latin typeface="-apple-system"/>
              </a:rPr>
            </a:br>
            <a:r>
              <a:rPr lang="zh-CN" altLang="en-US" b="0" smtClean="0"/>
              <a:t>深度可分离卷积主要分为两个过程，分别为逐通道卷积（</a:t>
            </a:r>
            <a:r>
              <a:rPr lang="en-US" altLang="zh-CN" b="0" smtClean="0"/>
              <a:t>Depthwise Convolution</a:t>
            </a:r>
            <a:r>
              <a:rPr lang="zh-CN" altLang="en-US" b="0" smtClean="0"/>
              <a:t>）和逐点卷积（</a:t>
            </a:r>
            <a:r>
              <a:rPr lang="en-US" altLang="zh-CN" b="0" smtClean="0"/>
              <a:t>Pointwise Convolution</a:t>
            </a:r>
            <a:r>
              <a:rPr lang="zh-CN" altLang="en-US" b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54" y="1959428"/>
            <a:ext cx="6480340" cy="46254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55978" y="427214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逐通道卷积</a:t>
            </a:r>
          </a:p>
        </p:txBody>
      </p:sp>
    </p:spTree>
    <p:extLst>
      <p:ext uri="{BB962C8B-B14F-4D97-AF65-F5344CB8AC3E}">
        <p14:creationId xmlns:p14="http://schemas.microsoft.com/office/powerpoint/2010/main" val="18557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深度可分离卷积（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Depthwise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separable convolution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</a:t>
            </a:r>
            <a:br>
              <a:rPr lang="zh-CN" altLang="en-US" dirty="0">
                <a:solidFill>
                  <a:srgbClr val="121212"/>
                </a:solidFill>
                <a:latin typeface="-apple-system"/>
              </a:rPr>
            </a:br>
            <a:r>
              <a:rPr lang="zh-CN" altLang="en-US" b="0" dirty="0"/>
              <a:t>深度可分离卷积主要分为两个过程，分别为逐通道卷积（</a:t>
            </a:r>
            <a:r>
              <a:rPr lang="en-US" altLang="zh-CN" b="0" dirty="0" err="1"/>
              <a:t>Depthwise</a:t>
            </a:r>
            <a:r>
              <a:rPr lang="en-US" altLang="zh-CN" b="0" dirty="0"/>
              <a:t> Convolution</a:t>
            </a:r>
            <a:r>
              <a:rPr lang="zh-CN" altLang="en-US" b="0" dirty="0"/>
              <a:t>）和逐点卷积（</a:t>
            </a:r>
            <a:r>
              <a:rPr lang="en-US" altLang="zh-CN" b="0" dirty="0"/>
              <a:t>Pointwise Convolution</a:t>
            </a:r>
            <a:r>
              <a:rPr lang="zh-CN" altLang="en-US" b="0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04" y="1971304"/>
            <a:ext cx="7086368" cy="48866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2018" y="42299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逐点卷积</a:t>
            </a:r>
          </a:p>
        </p:txBody>
      </p:sp>
    </p:spTree>
    <p:extLst>
      <p:ext uri="{BB962C8B-B14F-4D97-AF65-F5344CB8AC3E}">
        <p14:creationId xmlns:p14="http://schemas.microsoft.com/office/powerpoint/2010/main" val="2915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深度可分离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卷积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效果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63" y="1033154"/>
            <a:ext cx="8331191" cy="53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/>
              <a:t>Local Binary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279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深度</a:t>
            </a:r>
            <a:r>
              <a:rPr lang="zh-CN" altLang="en-US" dirty="0"/>
              <a:t>学习的神经网络训练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19459" name="Picture 4" descr="http://images.cnitblog.com/blog/381513/201305/05202402-ec3176cd0f564781bc118ede53a387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98"/>
            <a:ext cx="1219200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2" name="组合 41"/>
          <p:cNvGrpSpPr>
            <a:grpSpLocks/>
          </p:cNvGrpSpPr>
          <p:nvPr/>
        </p:nvGrpSpPr>
        <p:grpSpPr bwMode="auto">
          <a:xfrm>
            <a:off x="7070725" y="4079875"/>
            <a:ext cx="4922838" cy="2881313"/>
            <a:chOff x="0" y="0"/>
            <a:chExt cx="3117388" cy="1045120"/>
          </a:xfrm>
        </p:grpSpPr>
        <p:sp>
          <p:nvSpPr>
            <p:cNvPr id="19463" name="TextBox 25"/>
            <p:cNvSpPr txBox="1">
              <a:spLocks noChangeArrowheads="1"/>
            </p:cNvSpPr>
            <p:nvPr/>
          </p:nvSpPr>
          <p:spPr bwMode="auto">
            <a:xfrm>
              <a:off x="0" y="0"/>
              <a:ext cx="3117388" cy="25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312863" eaLnBrk="0" hangingPunct="0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312863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312863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312863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312863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31286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31286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31286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31286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13128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LeNet-5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：卷积神经网络手写数字识别的应用</a:t>
              </a:r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9464" name="矩形 1"/>
            <p:cNvSpPr>
              <a:spLocks noChangeArrowheads="1"/>
            </p:cNvSpPr>
            <p:nvPr/>
          </p:nvSpPr>
          <p:spPr bwMode="auto">
            <a:xfrm>
              <a:off x="0" y="280599"/>
              <a:ext cx="3117388" cy="764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卷积过程包括：用一个可训练的滤波器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fx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去卷积一个输入的图像，然后加一个偏置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bx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，得到卷积层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Cx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子采样过程包括：每邻域四个像素求和变为一个像素，加权再增加偏置，通过一个激活函数，产生一个缩小四倍的特征映射图</a:t>
              </a: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3429000"/>
            <a:ext cx="10972800" cy="4160838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CN" sz="2000" b="1" dirty="0" smtClean="0">
                <a:latin typeface="+mn-ea"/>
              </a:rPr>
              <a:t>C1</a:t>
            </a:r>
            <a:r>
              <a:rPr lang="zh-CN" altLang="en-US" sz="2000" b="1" dirty="0" smtClean="0">
                <a:latin typeface="+mn-ea"/>
              </a:rPr>
              <a:t>层：</a:t>
            </a:r>
            <a:endParaRPr lang="en-US" altLang="zh-CN" sz="2000" b="1" dirty="0" smtClean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输入图片大小：</a:t>
            </a:r>
            <a:r>
              <a:rPr lang="en-US" altLang="zh-CN" sz="1800" b="1" dirty="0" smtClean="0">
                <a:latin typeface="+mn-ea"/>
              </a:rPr>
              <a:t>	</a:t>
            </a:r>
            <a:r>
              <a:rPr lang="en-US" altLang="zh-CN" sz="1800" b="1" dirty="0" smtClean="0">
                <a:solidFill>
                  <a:srgbClr val="0703B5"/>
                </a:solidFill>
                <a:latin typeface="+mn-ea"/>
              </a:rPr>
              <a:t>32</a:t>
            </a:r>
            <a:r>
              <a:rPr lang="zh-CN" altLang="en-US" sz="1800" b="1" dirty="0" smtClean="0">
                <a:solidFill>
                  <a:srgbClr val="0703B5"/>
                </a:solidFill>
                <a:latin typeface="+mn-ea"/>
              </a:rPr>
              <a:t>*</a:t>
            </a:r>
            <a:r>
              <a:rPr lang="en-US" altLang="zh-CN" sz="1800" b="1" dirty="0" smtClean="0">
                <a:solidFill>
                  <a:srgbClr val="0703B5"/>
                </a:solidFill>
                <a:latin typeface="+mn-ea"/>
              </a:rPr>
              <a:t>32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卷积窗大小：</a:t>
            </a:r>
            <a:r>
              <a:rPr lang="en-US" altLang="zh-CN" sz="1800" b="1" dirty="0" smtClean="0">
                <a:latin typeface="+mn-ea"/>
              </a:rPr>
              <a:t>	5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5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卷积窗种类：</a:t>
            </a:r>
            <a:r>
              <a:rPr lang="en-US" altLang="zh-CN" sz="1800" b="1" dirty="0" smtClean="0">
                <a:latin typeface="+mn-ea"/>
              </a:rPr>
              <a:t>	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6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输出特征图数量：</a:t>
            </a:r>
            <a:r>
              <a:rPr lang="en-US" altLang="zh-CN" sz="1800" b="1" dirty="0" smtClean="0">
                <a:latin typeface="+mn-ea"/>
              </a:rPr>
              <a:t>6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输出特征图大小：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28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28	(32-5+1)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神经元数量：</a:t>
            </a:r>
            <a:r>
              <a:rPr lang="en-US" altLang="zh-CN" sz="1800" b="1" dirty="0" smtClean="0">
                <a:latin typeface="+mn-ea"/>
              </a:rPr>
              <a:t>	4707  [(28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28)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6)]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连接数：</a:t>
            </a:r>
            <a:r>
              <a:rPr lang="en-US" altLang="zh-CN" sz="1800" b="1" dirty="0" smtClean="0">
                <a:latin typeface="+mn-ea"/>
              </a:rPr>
              <a:t>	12304 [(5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5+1)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6]</a:t>
            </a:r>
            <a:r>
              <a:rPr lang="zh-CN" altLang="en-US" sz="1800" b="1" dirty="0" smtClean="0">
                <a:latin typeface="+mn-ea"/>
              </a:rPr>
              <a:t>*</a:t>
            </a:r>
            <a:r>
              <a:rPr lang="en-US" altLang="zh-CN" sz="1800" b="1" dirty="0" smtClean="0">
                <a:latin typeface="+mn-ea"/>
              </a:rPr>
              <a:t>(28*28)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1800" b="1" dirty="0" smtClean="0">
                <a:latin typeface="+mn-ea"/>
              </a:rPr>
              <a:t>可训练参数：</a:t>
            </a:r>
            <a:r>
              <a:rPr lang="en-US" altLang="zh-CN" sz="1800" b="1" dirty="0" smtClean="0">
                <a:latin typeface="+mn-ea"/>
              </a:rPr>
              <a:t>	156 [(5*5+1)*6]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7" y="-34725"/>
            <a:ext cx="4879694" cy="142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Local Binary Convolutional Neural Networks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00" y="1281917"/>
            <a:ext cx="8639175" cy="184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00" y="3497284"/>
            <a:ext cx="8593839" cy="162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8499" y="5306773"/>
            <a:ext cx="8639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把局部二值与卷积神经网路结合，以削减参数，从而实现深度卷积神经网络端到端的训练，也就是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未来嵌入式设备上跑卷积效果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将会越来越好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4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6" y="261495"/>
            <a:ext cx="11841227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LBC</a:t>
            </a:r>
            <a:r>
              <a:rPr lang="zh-CN" altLang="en-US" dirty="0" smtClean="0"/>
              <a:t>与传统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区别</a:t>
            </a:r>
            <a:endParaRPr lang="zh-CN" altLang="en-US" dirty="0"/>
          </a:p>
        </p:txBody>
      </p:sp>
      <p:pic>
        <p:nvPicPr>
          <p:cNvPr id="3074" name="Picture 2" descr="http://images2017.cnblogs.com/blog/999009/201709/999009-20170924224841196-5589074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1293421"/>
            <a:ext cx="9862300" cy="47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6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TEVC</a:t>
            </a:r>
            <a:r>
              <a:rPr lang="zh-CN" altLang="en-US" dirty="0" smtClean="0"/>
              <a:t>论文用到的卷积操作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06" y="1343974"/>
            <a:ext cx="610637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TEVC</a:t>
            </a:r>
            <a:r>
              <a:rPr lang="zh-CN" altLang="en-US" dirty="0" smtClean="0"/>
              <a:t>论文搜索空间结构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1" y="1221172"/>
            <a:ext cx="9908474" cy="53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TEVC</a:t>
            </a:r>
            <a:r>
              <a:rPr lang="zh-CN" altLang="en-US" dirty="0"/>
              <a:t>论文搜索空间结构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55" y="1412598"/>
            <a:ext cx="7239561" cy="49125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3"/>
          <a:stretch/>
        </p:blipFill>
        <p:spPr>
          <a:xfrm>
            <a:off x="398079" y="1412598"/>
            <a:ext cx="3985894" cy="5301349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866899" y="2814452"/>
            <a:ext cx="5533901" cy="277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520042" y="2814452"/>
            <a:ext cx="5349578" cy="266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66899" y="1959429"/>
            <a:ext cx="6103917" cy="8550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566425" y="2319539"/>
            <a:ext cx="5404391" cy="4927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6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TEVC</a:t>
            </a:r>
            <a:r>
              <a:rPr lang="zh-CN" altLang="en-US" dirty="0"/>
              <a:t>论文搜索空间结构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60" y="1116280"/>
            <a:ext cx="96869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 smtClean="0"/>
              <a:t>From block to network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6524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39" y="114793"/>
            <a:ext cx="6062596" cy="684345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7" y="1404381"/>
            <a:ext cx="4887212" cy="2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算法流程图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706925"/>
            <a:ext cx="12380524" cy="5151075"/>
          </a:xfrm>
        </p:spPr>
      </p:pic>
    </p:spTree>
    <p:extLst>
      <p:ext uri="{BB962C8B-B14F-4D97-AF65-F5344CB8AC3E}">
        <p14:creationId xmlns:p14="http://schemas.microsoft.com/office/powerpoint/2010/main" val="28577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zh-CN" altLang="en-US" dirty="0" smtClean="0"/>
              <a:t>学习</a:t>
            </a:r>
            <a:r>
              <a:rPr lang="en-US" altLang="zh-CN" dirty="0" smtClean="0"/>
              <a:t>-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pic>
        <p:nvPicPr>
          <p:cNvPr id="12290" name="Picture 2" descr="https://timgsa.baidu.com/timg?image&amp;quality=80&amp;size=b9999_10000&amp;sec=1607148569467&amp;di=d9d7e0a4217276e32e2ae257a25c5dce&amp;imgtype=0&amp;src=http%3A%2F%2Fwww.west.cn%2Fcms%2Fimages%2F2018-07-20%2Fmuqsywzy2s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30" y="914400"/>
            <a:ext cx="762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21" y="387927"/>
            <a:ext cx="8059967" cy="6250762"/>
          </a:xfrm>
        </p:spPr>
      </p:pic>
    </p:spTree>
    <p:extLst>
      <p:ext uri="{BB962C8B-B14F-4D97-AF65-F5344CB8AC3E}">
        <p14:creationId xmlns:p14="http://schemas.microsoft.com/office/powerpoint/2010/main" val="5820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 smtClean="0"/>
              <a:t>TEVC</a:t>
            </a:r>
            <a:r>
              <a:rPr lang="zh-CN" altLang="en-US" b="1" dirty="0" smtClean="0"/>
              <a:t>论文初始化部分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2034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1657" y="1966022"/>
            <a:ext cx="1979075" cy="1280890"/>
          </a:xfrm>
        </p:spPr>
        <p:txBody>
          <a:bodyPr/>
          <a:lstStyle/>
          <a:p>
            <a:r>
              <a:rPr lang="zh-CN" altLang="en-US" dirty="0" smtClean="0"/>
              <a:t>初始化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59" y="275112"/>
            <a:ext cx="7880521" cy="65828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94371" r="43379" b="1645"/>
          <a:stretch/>
        </p:blipFill>
        <p:spPr>
          <a:xfrm>
            <a:off x="8167519" y="5700156"/>
            <a:ext cx="3913116" cy="3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4" y="194953"/>
            <a:ext cx="7734300" cy="25241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2" y="2826511"/>
            <a:ext cx="6322863" cy="4031489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158484" y="3081931"/>
            <a:ext cx="3209163" cy="150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例如</a:t>
            </a:r>
            <a:r>
              <a:rPr lang="en-US" altLang="zh-CN" sz="2000" dirty="0" smtClean="0"/>
              <a:t>codes</a:t>
            </a:r>
            <a:r>
              <a:rPr lang="zh-CN" altLang="en-US" sz="2000" dirty="0" smtClean="0"/>
              <a:t>第一列：</a:t>
            </a:r>
            <a:r>
              <a:rPr lang="en-US" altLang="zh-CN" sz="2000" dirty="0" smtClean="0"/>
              <a:t>{1,2}</a:t>
            </a:r>
            <a:r>
              <a:rPr lang="zh-CN" altLang="en-US" sz="2000" dirty="0" smtClean="0"/>
              <a:t>表示</a:t>
            </a:r>
            <a:r>
              <a:rPr lang="en-US" altLang="zh-CN" sz="2000" dirty="0" smtClean="0"/>
              <a:t>node3</a:t>
            </a:r>
            <a:r>
              <a:rPr lang="zh-CN" altLang="en-US" sz="2000" dirty="0" smtClean="0"/>
              <a:t>的输入</a:t>
            </a:r>
            <a:r>
              <a:rPr lang="en-US" altLang="zh-CN" sz="2000" dirty="0" smtClean="0"/>
              <a:t>=1</a:t>
            </a:r>
            <a:r>
              <a:rPr lang="zh-CN" altLang="en-US" sz="2000" dirty="0" smtClean="0"/>
              <a:t>，操作</a:t>
            </a:r>
            <a:r>
              <a:rPr lang="en-US" altLang="zh-CN" sz="2000" dirty="0" smtClean="0"/>
              <a:t>DW3=2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r>
              <a:rPr lang="zh-CN" altLang="en-US" sz="2000" dirty="0"/>
              <a:t>第二</a:t>
            </a:r>
            <a:r>
              <a:rPr lang="zh-CN" altLang="en-US" sz="2000" dirty="0" smtClean="0"/>
              <a:t>列</a:t>
            </a:r>
            <a:r>
              <a:rPr lang="en-US" altLang="zh-CN" sz="2000" dirty="0" smtClean="0"/>
              <a:t>{1,3}</a:t>
            </a:r>
            <a:r>
              <a:rPr lang="zh-CN" altLang="en-US" sz="2000" dirty="0"/>
              <a:t>表示</a:t>
            </a:r>
            <a:r>
              <a:rPr lang="en-US" altLang="zh-CN" sz="2000" dirty="0"/>
              <a:t>node3</a:t>
            </a:r>
            <a:r>
              <a:rPr lang="zh-CN" altLang="en-US" sz="2000" dirty="0"/>
              <a:t>的输入</a:t>
            </a:r>
            <a:r>
              <a:rPr lang="en-US" altLang="zh-CN" sz="2000" dirty="0"/>
              <a:t>=1</a:t>
            </a:r>
            <a:r>
              <a:rPr lang="zh-CN" altLang="en-US" sz="2000" dirty="0"/>
              <a:t>，操作</a:t>
            </a:r>
            <a:r>
              <a:rPr lang="en-US" altLang="zh-CN" sz="2000" dirty="0" smtClean="0"/>
              <a:t>DW5=3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endParaRPr lang="zh-CN" altLang="en-US" sz="20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324725" y="3962400"/>
            <a:ext cx="638176" cy="193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324725" y="4438650"/>
            <a:ext cx="885825" cy="145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 txBox="1">
            <a:spLocks/>
          </p:cNvSpPr>
          <p:nvPr/>
        </p:nvSpPr>
        <p:spPr>
          <a:xfrm>
            <a:off x="2155290" y="4946728"/>
            <a:ext cx="3209163" cy="150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节点</a:t>
            </a:r>
            <a:r>
              <a:rPr lang="en-US" altLang="zh-CN" sz="2000" dirty="0" smtClean="0"/>
              <a:t>[4]</a:t>
            </a:r>
            <a:r>
              <a:rPr lang="zh-CN" altLang="en-US" sz="2000" dirty="0" smtClean="0"/>
              <a:t>的两个输入节点，一个是节点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，一个是节点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，因此</a:t>
            </a:r>
            <a:endParaRPr lang="zh-CN" altLang="en-US" sz="20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38347" y="5791200"/>
            <a:ext cx="4505466" cy="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791450" y="5907105"/>
            <a:ext cx="567689" cy="192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t="75995" r="56253" b="7182"/>
          <a:stretch/>
        </p:blipFill>
        <p:spPr>
          <a:xfrm>
            <a:off x="3276459" y="5820901"/>
            <a:ext cx="609601" cy="6781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75995" r="65349" b="7182"/>
          <a:stretch/>
        </p:blipFill>
        <p:spPr>
          <a:xfrm>
            <a:off x="4539281" y="4218139"/>
            <a:ext cx="640079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疑问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94371" r="43379" b="1645"/>
          <a:stretch/>
        </p:blipFill>
        <p:spPr>
          <a:xfrm>
            <a:off x="4703885" y="1437375"/>
            <a:ext cx="3913116" cy="3137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72739" r="26364"/>
          <a:stretch/>
        </p:blipFill>
        <p:spPr>
          <a:xfrm>
            <a:off x="4703885" y="2901462"/>
            <a:ext cx="3640015" cy="1099038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208915" y="1297093"/>
            <a:ext cx="3209163" cy="150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程序的编码</a:t>
            </a:r>
            <a:endParaRPr lang="zh-CN" altLang="en-US" sz="2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208915" y="2901462"/>
            <a:ext cx="3209163" cy="150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论文的编码</a:t>
            </a:r>
            <a:endParaRPr lang="zh-CN" altLang="en-US" sz="20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827308" y="4913662"/>
            <a:ext cx="3209163" cy="150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疑问：二维和一维是如何一一对应的，是行优先还是列优先？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590415" y="4235673"/>
            <a:ext cx="4028369" cy="1051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①行优先的话：一维转成二维就是：</a:t>
            </a:r>
            <a:endParaRPr lang="en-US" altLang="zh-CN" sz="2000" dirty="0" smtClean="0"/>
          </a:p>
          <a:p>
            <a:r>
              <a:rPr lang="en-US" altLang="zh-CN" sz="2000" dirty="0" smtClean="0"/>
              <a:t>0 1 0 4 0 0 2 2 0 3</a:t>
            </a:r>
          </a:p>
          <a:p>
            <a:r>
              <a:rPr lang="en-US" altLang="zh-CN" sz="2000" dirty="0" smtClean="0"/>
              <a:t>5 3 4 0 4 3 3 0 5 4</a:t>
            </a:r>
            <a:endParaRPr lang="zh-CN" altLang="en-US" sz="20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590414" y="5522166"/>
            <a:ext cx="4028369" cy="1051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②列优先的话：一维转成二维就是：</a:t>
            </a:r>
            <a:endParaRPr lang="en-US" altLang="zh-CN" sz="2000" dirty="0" smtClean="0"/>
          </a:p>
          <a:p>
            <a:r>
              <a:rPr lang="en-US" altLang="zh-CN" sz="2000" dirty="0" smtClean="0"/>
              <a:t>0 0 0 2 0 5 4 4 3 5</a:t>
            </a:r>
          </a:p>
          <a:p>
            <a:r>
              <a:rPr lang="en-US" altLang="zh-CN" sz="2000" dirty="0"/>
              <a:t>1</a:t>
            </a:r>
            <a:r>
              <a:rPr lang="en-US" altLang="zh-CN" sz="2000" dirty="0" smtClean="0"/>
              <a:t> 4 0 2 3 3 0 3 0 4</a:t>
            </a:r>
            <a:endParaRPr lang="zh-CN" altLang="en-US" sz="2000" dirty="0"/>
          </a:p>
        </p:txBody>
      </p:sp>
      <p:sp>
        <p:nvSpPr>
          <p:cNvPr id="11" name="下箭头 10"/>
          <p:cNvSpPr/>
          <p:nvPr/>
        </p:nvSpPr>
        <p:spPr>
          <a:xfrm>
            <a:off x="6191847" y="1969477"/>
            <a:ext cx="664089" cy="82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9946" y="2747840"/>
            <a:ext cx="6881446" cy="1325563"/>
          </a:xfrm>
        </p:spPr>
        <p:txBody>
          <a:bodyPr/>
          <a:lstStyle/>
          <a:p>
            <a:r>
              <a:rPr lang="en-US" altLang="zh-CN" b="1" dirty="0" smtClean="0"/>
              <a:t>TEVC</a:t>
            </a:r>
            <a:r>
              <a:rPr lang="zh-CN" altLang="en-US" b="1" dirty="0" smtClean="0"/>
              <a:t>论文交叉部分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923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交叉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38654"/>
            <a:ext cx="4533900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76" y="1292102"/>
            <a:ext cx="52387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交叉后面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314450"/>
            <a:ext cx="8791575" cy="4229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43400" y="1732084"/>
            <a:ext cx="1837592" cy="1143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233746" y="2444262"/>
            <a:ext cx="2672862" cy="150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43400" y="3934557"/>
            <a:ext cx="1837592" cy="1143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180992" y="2303584"/>
            <a:ext cx="2224454" cy="16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交叉对应的</a:t>
            </a:r>
            <a:r>
              <a:rPr lang="en-US" altLang="zh-CN" dirty="0" err="1" smtClean="0"/>
              <a:t>Dia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7" y="1062770"/>
            <a:ext cx="11182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96" y="628650"/>
            <a:ext cx="8191500" cy="2162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84" y="4070599"/>
            <a:ext cx="10011507" cy="2403469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6497515" y="3076575"/>
            <a:ext cx="571500" cy="493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5115" y="139502"/>
            <a:ext cx="6621813" cy="34930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局部感受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pic>
        <p:nvPicPr>
          <p:cNvPr id="3" name="图片 1" descr="IMG_25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65" y="1386840"/>
            <a:ext cx="6527655" cy="5151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7820" y="3377413"/>
            <a:ext cx="6558149" cy="3455287"/>
          </a:xfrm>
          <a:prstGeom prst="rect">
            <a:avLst/>
          </a:prstGeom>
        </p:spPr>
      </p:pic>
      <p:sp>
        <p:nvSpPr>
          <p:cNvPr id="6" name="圆角矩形 25"/>
          <p:cNvSpPr/>
          <p:nvPr/>
        </p:nvSpPr>
        <p:spPr bwMode="auto">
          <a:xfrm>
            <a:off x="8374208" y="1664675"/>
            <a:ext cx="1626415" cy="91940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FeatureMap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5"/>
          <p:cNvSpPr/>
          <p:nvPr/>
        </p:nvSpPr>
        <p:spPr bwMode="auto">
          <a:xfrm>
            <a:off x="10068197" y="1883066"/>
            <a:ext cx="686634" cy="50424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572" y="1104871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Helvetica Neue"/>
              </a:rPr>
              <a:t>TensorFlow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里使用</a:t>
            </a:r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tf.nn.conv2d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函数来实现卷积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池化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0815" y="1691641"/>
            <a:ext cx="11076305" cy="5151120"/>
            <a:chOff x="5" y="5853"/>
            <a:chExt cx="14395" cy="4961"/>
          </a:xfrm>
        </p:grpSpPr>
        <p:pic>
          <p:nvPicPr>
            <p:cNvPr id="4" name="图片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8" y="7326"/>
              <a:ext cx="7483" cy="34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" y="5853"/>
              <a:ext cx="6913" cy="496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文本占位符 5122"/>
          <p:cNvSpPr>
            <a:spLocks noGrp="1"/>
          </p:cNvSpPr>
          <p:nvPr/>
        </p:nvSpPr>
        <p:spPr>
          <a:xfrm>
            <a:off x="5715000" y="276225"/>
            <a:ext cx="6477000" cy="25279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</a:t>
            </a:r>
            <a:r>
              <a:rPr lang="zh-CN" altLang="en-US" sz="2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</a:t>
            </a:r>
            <a:r>
              <a:rPr lang="en-US" altLang="zh-CN" sz="2200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downsampling</a:t>
            </a:r>
            <a:r>
              <a:rPr lang="zh-CN" altLang="en-US" sz="2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：根据图像</a:t>
            </a:r>
            <a:r>
              <a:rPr lang="zh-CN" altLang="en-US" sz="2200" dirty="0">
                <a:solidFill>
                  <a:srgbClr val="0703B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局部相关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的原理，图像某个邻域内只需要一个像素点就能表达整个区域的信息</a:t>
            </a:r>
          </a:p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常见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的方法：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800100" lvl="1" indent="-342900"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最大值池化（max-pooling）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800100" lvl="1" indent="-342900">
              <a:buClrTx/>
              <a:buSzPct val="50000"/>
              <a:buFont typeface="Wingdings" panose="05000000000000000000" charset="0"/>
              <a:buChar char="Ø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L2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池化（L2 pooling）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800100" lvl="1" indent="-342900"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均值池化（Mean Pooling）</a:t>
            </a:r>
          </a:p>
          <a:p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591" y="1107358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Helvetica Neue"/>
              </a:rPr>
              <a:t>池化函数</a:t>
            </a:r>
            <a:r>
              <a:rPr lang="en-US" altLang="zh-CN" b="1" dirty="0" err="1">
                <a:solidFill>
                  <a:srgbClr val="000000"/>
                </a:solidFill>
                <a:latin typeface="Helvetica Neue"/>
              </a:rPr>
              <a:t>tf.nn.max_pool</a:t>
            </a:r>
            <a:r>
              <a:rPr lang="en-US" altLang="zh-CN" b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Helvetica Neue"/>
              </a:rPr>
              <a:t>avg_pool</a:t>
            </a:r>
            <a:r>
              <a:rPr lang="en-US" altLang="zh-CN" b="1" dirty="0">
                <a:solidFill>
                  <a:srgbClr val="000000"/>
                </a:solidFill>
                <a:latin typeface="Helvetica Neue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6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pic>
        <p:nvPicPr>
          <p:cNvPr id="3" name="内容占位符 3" descr="CNNArchite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9830" y="-274320"/>
            <a:ext cx="8472170" cy="3577337"/>
          </a:xfrm>
          <a:prstGeom prst="rect">
            <a:avLst/>
          </a:prstGeom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3" cstate="print"/>
          <a:srcRect b="13398"/>
          <a:stretch>
            <a:fillRect/>
          </a:stretch>
        </p:blipFill>
        <p:spPr>
          <a:xfrm>
            <a:off x="0" y="3199058"/>
            <a:ext cx="8412480" cy="36627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占位符 5122"/>
          <p:cNvSpPr txBox="1">
            <a:spLocks/>
          </p:cNvSpPr>
          <p:nvPr/>
        </p:nvSpPr>
        <p:spPr>
          <a:xfrm>
            <a:off x="-30480" y="914400"/>
            <a:ext cx="3750310" cy="22846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Yann Lecun,1989年用美国邮政系统提供的近万个手写数字的样本来</a:t>
            </a:r>
            <a:r>
              <a:rPr lang="zh-CN" altLang="en-US" sz="2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r>
              <a:rPr lang="en-US" altLang="zh-CN" sz="2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神经网络系统，在独立的测试样本中,</a:t>
            </a:r>
            <a:r>
              <a:rPr lang="en-US" altLang="zh-CN" sz="2300" dirty="0" smtClean="0">
                <a:solidFill>
                  <a:srgbClr val="0703B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错误率只有5%</a:t>
            </a:r>
          </a:p>
        </p:txBody>
      </p:sp>
      <p:sp>
        <p:nvSpPr>
          <p:cNvPr id="6" name="文本占位符 5122"/>
          <p:cNvSpPr txBox="1">
            <a:spLocks/>
          </p:cNvSpPr>
          <p:nvPr/>
        </p:nvSpPr>
        <p:spPr>
          <a:xfrm>
            <a:off x="8336280" y="3958336"/>
            <a:ext cx="3779520" cy="4788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进一步运用CNN，开发出LeNet-5用于读取银行支票上的手写数字，这个支票识别系统在九十年代末占据了美国接近20%的市场</a:t>
            </a:r>
            <a:endParaRPr lang="en-US" altLang="zh-CN" sz="2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2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精装书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253</TotalTime>
  <Words>1364</Words>
  <Application>Microsoft Office PowerPoint</Application>
  <PresentationFormat>宽屏</PresentationFormat>
  <Paragraphs>196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-apple-system</vt:lpstr>
      <vt:lpstr>Arial Unicode MS</vt:lpstr>
      <vt:lpstr>Helvetica Neue</vt:lpstr>
      <vt:lpstr>NimbusRomNo9L-Regu</vt:lpstr>
      <vt:lpstr>open sans</vt:lpstr>
      <vt:lpstr>PingFang SC</vt:lpstr>
      <vt:lpstr>黑体</vt:lpstr>
      <vt:lpstr>宋体</vt:lpstr>
      <vt:lpstr>Microsoft YaHei</vt:lpstr>
      <vt:lpstr>Microsoft YaHei</vt:lpstr>
      <vt:lpstr>幼圆</vt:lpstr>
      <vt:lpstr>Arial</vt:lpstr>
      <vt:lpstr>Calibri</vt:lpstr>
      <vt:lpstr>Calibri Light</vt:lpstr>
      <vt:lpstr>Century Gothic</vt:lpstr>
      <vt:lpstr>Wingdings</vt:lpstr>
      <vt:lpstr>Wingdings 3</vt:lpstr>
      <vt:lpstr>丝状</vt:lpstr>
      <vt:lpstr>Office 主题</vt:lpstr>
      <vt:lpstr>BMP 图像</vt:lpstr>
      <vt:lpstr>NAS和进化优化如何结合和改进</vt:lpstr>
      <vt:lpstr>特征 卷积 covolution就是提取特征的过程 </vt:lpstr>
      <vt:lpstr>机器学习实施过程</vt:lpstr>
      <vt:lpstr>特征选取是成败的关键</vt:lpstr>
      <vt:lpstr>深度学习的神经网络训练方法</vt:lpstr>
      <vt:lpstr>深度学习-卷积</vt:lpstr>
      <vt:lpstr>局部感受 - 卷积</vt:lpstr>
      <vt:lpstr>池化</vt:lpstr>
      <vt:lpstr>LeNet-5</vt:lpstr>
      <vt:lpstr>卷积神经网络的过拟合、梯度弥散、batchsize的影响的问题</vt:lpstr>
      <vt:lpstr>PowerPoint 演示文稿</vt:lpstr>
      <vt:lpstr>Batch size参数 </vt:lpstr>
      <vt:lpstr>PowerPoint 演示文稿</vt:lpstr>
      <vt:lpstr>PowerPoint 演示文稿</vt:lpstr>
      <vt:lpstr>PowerPoint 演示文稿</vt:lpstr>
      <vt:lpstr>PowerPoint 演示文稿</vt:lpstr>
      <vt:lpstr>NAS论文1—进化优化+NAS</vt:lpstr>
      <vt:lpstr>PowerPoint 演示文稿</vt:lpstr>
      <vt:lpstr>PowerPoint 演示文稿</vt:lpstr>
      <vt:lpstr>PowerPoint 演示文稿</vt:lpstr>
      <vt:lpstr>理解这里的例子</vt:lpstr>
      <vt:lpstr>卷积神经网络参数量和计算量的计算</vt:lpstr>
      <vt:lpstr>卷积神经网络计算量的计算</vt:lpstr>
      <vt:lpstr>PowerPoint 演示文稿</vt:lpstr>
      <vt:lpstr>PowerPoint 演示文稿</vt:lpstr>
      <vt:lpstr>PowerPoint 演示文稿</vt:lpstr>
      <vt:lpstr>卷积神经网络计算量的计算</vt:lpstr>
      <vt:lpstr>卷积神经网络参数量的计算</vt:lpstr>
      <vt:lpstr>CIFAR10为例</vt:lpstr>
      <vt:lpstr>卷积权重共享</vt:lpstr>
      <vt:lpstr>卷积权重共享</vt:lpstr>
      <vt:lpstr>GA+NAS</vt:lpstr>
      <vt:lpstr>算法框架</vt:lpstr>
      <vt:lpstr>实验搭建</vt:lpstr>
      <vt:lpstr>PowerPoint 演示文稿</vt:lpstr>
      <vt:lpstr>PowerPoint 演示文稿</vt:lpstr>
      <vt:lpstr>Code解释</vt:lpstr>
      <vt:lpstr>PowerPoint 演示文稿</vt:lpstr>
      <vt:lpstr>NAS原论文</vt:lpstr>
      <vt:lpstr>操作operation的含义</vt:lpstr>
      <vt:lpstr>Operator的实现</vt:lpstr>
      <vt:lpstr>问题：可以咨询张浩宇</vt:lpstr>
      <vt:lpstr>区分卷积的operator</vt:lpstr>
      <vt:lpstr>深度可分离卷积</vt:lpstr>
      <vt:lpstr>深度可分离卷积（Depthwise separable convolution） </vt:lpstr>
      <vt:lpstr>深度可分离卷积（Depthwise separable convolution） 深度可分离卷积主要分为两个过程，分别为逐通道卷积（Depthwise Convolution）和逐点卷积（Pointwise Convolution）</vt:lpstr>
      <vt:lpstr>深度可分离卷积（Depthwise separable convolution） 深度可分离卷积主要分为两个过程，分别为逐通道卷积（Depthwise Convolution）和逐点卷积（Pointwise Convolution）</vt:lpstr>
      <vt:lpstr>深度可分离卷积效果</vt:lpstr>
      <vt:lpstr>Local Binary Convolutional Neural Networks</vt:lpstr>
      <vt:lpstr>Local Binary Convolutional Neural Networks</vt:lpstr>
      <vt:lpstr>PowerPoint 演示文稿</vt:lpstr>
      <vt:lpstr>LBC与传统CNN区别</vt:lpstr>
      <vt:lpstr>TEVC论文用到的卷积操作</vt:lpstr>
      <vt:lpstr>TEVC论文搜索空间结构</vt:lpstr>
      <vt:lpstr>TEVC论文搜索空间结构</vt:lpstr>
      <vt:lpstr>TEVC论文搜索空间结构</vt:lpstr>
      <vt:lpstr>From block to network</vt:lpstr>
      <vt:lpstr>PowerPoint 演示文稿</vt:lpstr>
      <vt:lpstr>算法流程图</vt:lpstr>
      <vt:lpstr>PowerPoint 演示文稿</vt:lpstr>
      <vt:lpstr>TEVC论文初始化部分</vt:lpstr>
      <vt:lpstr>初始化</vt:lpstr>
      <vt:lpstr>PowerPoint 演示文稿</vt:lpstr>
      <vt:lpstr>疑问</vt:lpstr>
      <vt:lpstr>TEVC论文交叉部分</vt:lpstr>
      <vt:lpstr>交叉</vt:lpstr>
      <vt:lpstr>交叉后面3个位置</vt:lpstr>
      <vt:lpstr>交叉对应的Dia图</vt:lpstr>
      <vt:lpstr>Mutation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NAS和GA如何结合和改进</dc:title>
  <dc:creator>dell</dc:creator>
  <cp:lastModifiedBy>dell</cp:lastModifiedBy>
  <cp:revision>94</cp:revision>
  <dcterms:created xsi:type="dcterms:W3CDTF">2021-04-19T22:30:51Z</dcterms:created>
  <dcterms:modified xsi:type="dcterms:W3CDTF">2021-04-20T13:35:20Z</dcterms:modified>
</cp:coreProperties>
</file>